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0"/>
  </p:notesMasterIdLst>
  <p:sldIdLst>
    <p:sldId id="256" r:id="rId2"/>
    <p:sldId id="262" r:id="rId3"/>
    <p:sldId id="263" r:id="rId4"/>
    <p:sldId id="264" r:id="rId5"/>
    <p:sldId id="257" r:id="rId6"/>
    <p:sldId id="260" r:id="rId7"/>
    <p:sldId id="258" r:id="rId8"/>
    <p:sldId id="261" r:id="rId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1" roundtripDataSignature="AMtx7mhiIBo+eVIw0zHtIqMstMuZ6iaki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2"/>
    <p:restoredTop sz="71579"/>
  </p:normalViewPr>
  <p:slideViewPr>
    <p:cSldViewPr snapToGrid="0" snapToObjects="1">
      <p:cViewPr varScale="1">
        <p:scale>
          <a:sx n="68" d="100"/>
          <a:sy n="68" d="100"/>
        </p:scale>
        <p:origin x="150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customschemas.google.com/relationships/presentationmetadata" Target="meta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8" Type="http://schemas.openxmlformats.org/officeDocument/2006/relationships/hyperlink" Target="https://en.wikipedia.org/wiki/Variable_(mathematics)" TargetMode="External"/><Relationship Id="rId3" Type="http://schemas.openxmlformats.org/officeDocument/2006/relationships/hyperlink" Target="https://onlinelibrary.wiley.com/doi/10.1111/mec.13322#mec13322-bib-0043" TargetMode="External"/><Relationship Id="rId7" Type="http://schemas.openxmlformats.org/officeDocument/2006/relationships/hyperlink" Target="https://en.wikipedia.org/wiki/Mixed_model"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en.wikipedia.org/wiki/Random_effects_model" TargetMode="External"/><Relationship Id="rId5" Type="http://schemas.openxmlformats.org/officeDocument/2006/relationships/hyperlink" Target="https://en.wikipedia.org/wiki/Parameter" TargetMode="External"/><Relationship Id="rId10" Type="http://schemas.openxmlformats.org/officeDocument/2006/relationships/hyperlink" Target="https://en.wikipedia.org/wiki/Mathematical_model" TargetMode="External"/><Relationship Id="rId4" Type="http://schemas.openxmlformats.org/officeDocument/2006/relationships/hyperlink" Target="https://en.wikipedia.org/wiki/Statistical_model" TargetMode="External"/><Relationship Id="rId9" Type="http://schemas.openxmlformats.org/officeDocument/2006/relationships/hyperlink" Target="https://en.wikipedia.org/wiki/Statistical_inference"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50547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75912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FontTx/>
              <a:buNone/>
            </a:pPr>
            <a:r>
              <a:rPr lang="en-ZA" sz="1100" b="0" i="0" u="none" strike="noStrike" cap="none" dirty="0">
                <a:solidFill>
                  <a:srgbClr val="000000"/>
                </a:solidFill>
                <a:effectLst/>
                <a:latin typeface="Arial"/>
                <a:ea typeface="Arial"/>
                <a:cs typeface="Arial"/>
                <a:sym typeface="Arial"/>
              </a:rPr>
              <a:t>In structured populations, genetic signatures of selection may</a:t>
            </a:r>
          </a:p>
          <a:p>
            <a:pPr marL="158750" indent="0">
              <a:buFontTx/>
              <a:buNone/>
            </a:pPr>
            <a:r>
              <a:rPr lang="en-ZA" sz="1100" b="0" i="0" u="none" strike="noStrike" cap="none" dirty="0">
                <a:solidFill>
                  <a:srgbClr val="000000"/>
                </a:solidFill>
                <a:effectLst/>
                <a:latin typeface="Arial"/>
                <a:ea typeface="Arial"/>
                <a:cs typeface="Arial"/>
                <a:sym typeface="Arial"/>
              </a:rPr>
              <a:t>be confounded with signatures of neutral (i.e., historical or demographic)</a:t>
            </a:r>
          </a:p>
          <a:p>
            <a:pPr marL="158750" indent="0">
              <a:buFontTx/>
              <a:buNone/>
            </a:pPr>
            <a:r>
              <a:rPr lang="en-ZA" sz="1100" b="0" i="0" u="none" strike="noStrike" cap="none" dirty="0">
                <a:solidFill>
                  <a:srgbClr val="000000"/>
                </a:solidFill>
                <a:effectLst/>
                <a:latin typeface="Arial"/>
                <a:ea typeface="Arial"/>
                <a:cs typeface="Arial"/>
                <a:sym typeface="Arial"/>
              </a:rPr>
              <a:t>processes that may be falsely interpreted as selection</a:t>
            </a:r>
          </a:p>
          <a:p>
            <a:pPr marL="158750" indent="0">
              <a:buFontTx/>
              <a:buNone/>
            </a:pPr>
            <a:r>
              <a:rPr lang="en-ZA" sz="1100" b="0" i="0" u="none" strike="noStrike" cap="none" dirty="0">
                <a:solidFill>
                  <a:srgbClr val="000000"/>
                </a:solidFill>
                <a:effectLst/>
                <a:latin typeface="Arial"/>
                <a:ea typeface="Arial"/>
                <a:cs typeface="Arial"/>
                <a:sym typeface="Arial"/>
              </a:rPr>
              <a:t>(</a:t>
            </a:r>
            <a:r>
              <a:rPr lang="en-ZA" sz="1100" b="0" i="0" u="none" strike="noStrike" cap="none" dirty="0" err="1">
                <a:solidFill>
                  <a:srgbClr val="000000"/>
                </a:solidFill>
                <a:effectLst/>
                <a:latin typeface="Arial"/>
                <a:ea typeface="Arial"/>
                <a:cs typeface="Arial"/>
                <a:sym typeface="Arial"/>
              </a:rPr>
              <a:t>Excoffier</a:t>
            </a:r>
            <a:r>
              <a:rPr lang="en-ZA" sz="1100" b="0" i="0" u="none" strike="noStrike" cap="none" dirty="0">
                <a:solidFill>
                  <a:srgbClr val="000000"/>
                </a:solidFill>
                <a:effectLst/>
                <a:latin typeface="Arial"/>
                <a:ea typeface="Arial"/>
                <a:cs typeface="Arial"/>
                <a:sym typeface="Arial"/>
              </a:rPr>
              <a:t>, Hofer, &amp; </a:t>
            </a:r>
            <a:r>
              <a:rPr lang="en-ZA" sz="1100" b="0" i="0" u="none" strike="noStrike" cap="none" dirty="0" err="1">
                <a:solidFill>
                  <a:srgbClr val="000000"/>
                </a:solidFill>
                <a:effectLst/>
                <a:latin typeface="Arial"/>
                <a:ea typeface="Arial"/>
                <a:cs typeface="Arial"/>
                <a:sym typeface="Arial"/>
              </a:rPr>
              <a:t>Foll</a:t>
            </a:r>
            <a:r>
              <a:rPr lang="en-ZA" sz="1100" b="0" i="0" u="none" strike="noStrike" cap="none" dirty="0">
                <a:solidFill>
                  <a:srgbClr val="000000"/>
                </a:solidFill>
                <a:effectLst/>
                <a:latin typeface="Arial"/>
                <a:ea typeface="Arial"/>
                <a:cs typeface="Arial"/>
                <a:sym typeface="Arial"/>
              </a:rPr>
              <a:t>, 2009). Corrections for population structure</a:t>
            </a:r>
          </a:p>
          <a:p>
            <a:pPr marL="158750" indent="0">
              <a:buFontTx/>
              <a:buNone/>
            </a:pPr>
            <a:r>
              <a:rPr lang="en-ZA" sz="1100" b="0" i="0" u="none" strike="noStrike" cap="none" dirty="0">
                <a:solidFill>
                  <a:srgbClr val="000000"/>
                </a:solidFill>
                <a:effectLst/>
                <a:latin typeface="Arial"/>
                <a:ea typeface="Arial"/>
                <a:cs typeface="Arial"/>
                <a:sym typeface="Arial"/>
              </a:rPr>
              <a:t>are thus recommended to control for signals generated by neutral</a:t>
            </a:r>
          </a:p>
          <a:p>
            <a:pPr marL="158750" indent="0">
              <a:buFontTx/>
              <a:buNone/>
            </a:pPr>
            <a:r>
              <a:rPr lang="en-ZA" sz="1100" b="0" i="0" u="none" strike="noStrike" cap="none" dirty="0">
                <a:solidFill>
                  <a:srgbClr val="000000"/>
                </a:solidFill>
                <a:effectLst/>
                <a:latin typeface="Arial"/>
                <a:ea typeface="Arial"/>
                <a:cs typeface="Arial"/>
                <a:sym typeface="Arial"/>
              </a:rPr>
              <a:t>processes, although these corrections can also be overly conservative</a:t>
            </a:r>
          </a:p>
          <a:p>
            <a:pPr marL="158750" indent="0">
              <a:buFontTx/>
              <a:buNone/>
            </a:pPr>
            <a:r>
              <a:rPr lang="en-ZA" sz="1100" b="0" i="0" u="none" strike="noStrike" cap="none" dirty="0">
                <a:solidFill>
                  <a:srgbClr val="000000"/>
                </a:solidFill>
                <a:effectLst/>
                <a:latin typeface="Arial"/>
                <a:ea typeface="Arial"/>
                <a:cs typeface="Arial"/>
                <a:sym typeface="Arial"/>
              </a:rPr>
              <a:t>in some cases by inadvertently removing true signals of selection</a:t>
            </a:r>
          </a:p>
          <a:p>
            <a:pPr marL="158750" indent="0">
              <a:buFontTx/>
              <a:buNone/>
            </a:pPr>
            <a:r>
              <a:rPr lang="en-ZA" sz="1100" b="0" i="0" u="none" strike="noStrike" cap="none" dirty="0">
                <a:solidFill>
                  <a:srgbClr val="000000"/>
                </a:solidFill>
                <a:effectLst/>
                <a:latin typeface="Arial"/>
                <a:ea typeface="Arial"/>
                <a:cs typeface="Arial"/>
                <a:sym typeface="Arial"/>
              </a:rPr>
              <a:t>(Forester et al., 2018).</a:t>
            </a:r>
          </a:p>
          <a:p>
            <a:pPr marL="0" lvl="0" indent="0" algn="l" rtl="0">
              <a:lnSpc>
                <a:spcPct val="90000"/>
              </a:lnSpc>
              <a:spcBef>
                <a:spcPts val="0"/>
              </a:spcBef>
              <a:spcAft>
                <a:spcPts val="0"/>
              </a:spcAft>
              <a:buClr>
                <a:schemeClr val="dk1"/>
              </a:buClr>
              <a:buSzPts val="2800"/>
              <a:buNone/>
            </a:pPr>
            <a:endParaRPr lang="en-US" dirty="0"/>
          </a:p>
        </p:txBody>
      </p:sp>
      <p:sp>
        <p:nvSpPr>
          <p:cNvPr id="118" name="Google Shape;11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sz="1100" b="0" i="0" u="none" strike="noStrike" cap="none" dirty="0">
                <a:solidFill>
                  <a:srgbClr val="000000"/>
                </a:solidFill>
                <a:effectLst/>
                <a:latin typeface="Arial"/>
                <a:ea typeface="Arial"/>
                <a:cs typeface="Arial"/>
                <a:sym typeface="Arial"/>
              </a:rPr>
              <a:t>In LFMMs (</a:t>
            </a:r>
            <a:r>
              <a:rPr lang="en-ZA" sz="1100" b="0" i="0" u="none" strike="noStrike" cap="none" dirty="0" err="1">
                <a:solidFill>
                  <a:srgbClr val="000000"/>
                </a:solidFill>
                <a:effectLst/>
                <a:latin typeface="Arial"/>
                <a:ea typeface="Arial"/>
                <a:cs typeface="Arial"/>
                <a:sym typeface="Arial"/>
              </a:rPr>
              <a:t>Frichot</a:t>
            </a:r>
            <a:r>
              <a:rPr lang="en-ZA" sz="1100" b="0" i="0" u="none" strike="noStrike" cap="none" dirty="0">
                <a:solidFill>
                  <a:srgbClr val="000000"/>
                </a:solidFill>
                <a:effectLst/>
                <a:latin typeface="Arial"/>
                <a:ea typeface="Arial"/>
                <a:cs typeface="Arial"/>
                <a:sym typeface="Arial"/>
              </a:rPr>
              <a:t> </a:t>
            </a:r>
            <a:r>
              <a:rPr lang="en-ZA" sz="1100" b="0" i="1" u="none" strike="noStrike" cap="none" dirty="0">
                <a:solidFill>
                  <a:srgbClr val="000000"/>
                </a:solidFill>
                <a:effectLst/>
                <a:latin typeface="Arial"/>
                <a:ea typeface="Arial"/>
                <a:cs typeface="Arial"/>
                <a:sym typeface="Arial"/>
              </a:rPr>
              <a:t>et al</a:t>
            </a:r>
            <a:r>
              <a:rPr lang="en-ZA" sz="1100" b="0" i="0" u="none" strike="noStrike" cap="none" dirty="0">
                <a:solidFill>
                  <a:srgbClr val="000000"/>
                </a:solidFill>
                <a:effectLst/>
                <a:latin typeface="Arial"/>
                <a:ea typeface="Arial"/>
                <a:cs typeface="Arial"/>
                <a:sym typeface="Arial"/>
              </a:rPr>
              <a:t>. </a:t>
            </a:r>
            <a:r>
              <a:rPr lang="en-ZA" sz="1100" b="1" i="0" u="sng" strike="noStrike" cap="none" dirty="0">
                <a:solidFill>
                  <a:srgbClr val="000000"/>
                </a:solidFill>
                <a:effectLst/>
                <a:latin typeface="Arial"/>
                <a:ea typeface="Arial"/>
                <a:cs typeface="Arial"/>
                <a:sym typeface="Arial"/>
                <a:hlinkClick r:id="rId3"/>
              </a:rPr>
              <a:t>2013</a:t>
            </a:r>
            <a:r>
              <a:rPr lang="en-ZA" sz="1100" b="0" i="0" u="none" strike="noStrike" cap="none" dirty="0">
                <a:solidFill>
                  <a:srgbClr val="000000"/>
                </a:solidFill>
                <a:effectLst/>
                <a:latin typeface="Arial"/>
                <a:ea typeface="Arial"/>
                <a:cs typeface="Arial"/>
                <a:sym typeface="Arial"/>
              </a:rPr>
              <a:t>), neutral genetic structure is introduced as a random factor with the so-called latent factors, which are similar to principal components and calculated from all available markers. The advantage of this linear approach is that the effects of environmental factors and neutral genetic structure on allele frequencies are simultaneously estimated.</a:t>
            </a:r>
          </a:p>
          <a:p>
            <a:pPr marL="0" lvl="0" indent="0" algn="l" rtl="0">
              <a:spcBef>
                <a:spcPts val="0"/>
              </a:spcBef>
              <a:spcAft>
                <a:spcPts val="0"/>
              </a:spcAft>
              <a:buNone/>
            </a:pPr>
            <a:endParaRPr lang="en-ZA"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en-ZA" sz="1100" b="0" i="0" u="none" strike="noStrike" cap="none" dirty="0">
                <a:solidFill>
                  <a:srgbClr val="000000"/>
                </a:solidFill>
                <a:effectLst/>
                <a:latin typeface="Arial"/>
                <a:ea typeface="Arial"/>
                <a:cs typeface="Arial"/>
                <a:sym typeface="Arial"/>
              </a:rPr>
              <a:t>a </a:t>
            </a:r>
            <a:r>
              <a:rPr lang="en-ZA" sz="1100" b="1" i="0" u="none" strike="noStrike" cap="none" dirty="0">
                <a:solidFill>
                  <a:srgbClr val="000000"/>
                </a:solidFill>
                <a:effectLst/>
                <a:latin typeface="Arial"/>
                <a:ea typeface="Arial"/>
                <a:cs typeface="Arial"/>
                <a:sym typeface="Arial"/>
              </a:rPr>
              <a:t>fixed effects model</a:t>
            </a:r>
            <a:r>
              <a:rPr lang="en-ZA" sz="1100" b="0" i="0" u="none" strike="noStrike" cap="none" dirty="0">
                <a:solidFill>
                  <a:srgbClr val="000000"/>
                </a:solidFill>
                <a:effectLst/>
                <a:latin typeface="Arial"/>
                <a:ea typeface="Arial"/>
                <a:cs typeface="Arial"/>
                <a:sym typeface="Arial"/>
              </a:rPr>
              <a:t> is a </a:t>
            </a:r>
            <a:r>
              <a:rPr lang="en-ZA" sz="1100" b="0" i="0" u="none" strike="noStrike" cap="none" dirty="0">
                <a:solidFill>
                  <a:srgbClr val="000000"/>
                </a:solidFill>
                <a:effectLst/>
                <a:latin typeface="Arial"/>
                <a:ea typeface="Arial"/>
                <a:cs typeface="Arial"/>
                <a:sym typeface="Arial"/>
                <a:hlinkClick r:id="rId4" tooltip="Statistical model"/>
              </a:rPr>
              <a:t>statistical model</a:t>
            </a:r>
            <a:r>
              <a:rPr lang="en-ZA" sz="1100" b="0" i="0" u="none" strike="noStrike" cap="none" dirty="0">
                <a:solidFill>
                  <a:srgbClr val="000000"/>
                </a:solidFill>
                <a:effectLst/>
                <a:latin typeface="Arial"/>
                <a:ea typeface="Arial"/>
                <a:cs typeface="Arial"/>
                <a:sym typeface="Arial"/>
              </a:rPr>
              <a:t> in which the model </a:t>
            </a:r>
            <a:r>
              <a:rPr lang="en-ZA" sz="1100" b="0" i="0" u="none" strike="noStrike" cap="none" dirty="0">
                <a:solidFill>
                  <a:srgbClr val="000000"/>
                </a:solidFill>
                <a:effectLst/>
                <a:latin typeface="Arial"/>
                <a:ea typeface="Arial"/>
                <a:cs typeface="Arial"/>
                <a:sym typeface="Arial"/>
                <a:hlinkClick r:id="rId5" tooltip="Parameter"/>
              </a:rPr>
              <a:t>parameters</a:t>
            </a:r>
            <a:r>
              <a:rPr lang="en-ZA" sz="1100" b="0" i="0" u="none" strike="noStrike" cap="none" dirty="0">
                <a:solidFill>
                  <a:srgbClr val="000000"/>
                </a:solidFill>
                <a:effectLst/>
                <a:latin typeface="Arial"/>
                <a:ea typeface="Arial"/>
                <a:cs typeface="Arial"/>
                <a:sym typeface="Arial"/>
              </a:rPr>
              <a:t> are fixed or non-random quantities. This is in contrast to </a:t>
            </a:r>
            <a:r>
              <a:rPr lang="en-ZA" sz="1100" b="0" i="0" u="none" strike="noStrike" cap="none" dirty="0">
                <a:solidFill>
                  <a:srgbClr val="000000"/>
                </a:solidFill>
                <a:effectLst/>
                <a:latin typeface="Arial"/>
                <a:ea typeface="Arial"/>
                <a:cs typeface="Arial"/>
                <a:sym typeface="Arial"/>
                <a:hlinkClick r:id="rId6" tooltip="Random effects model"/>
              </a:rPr>
              <a:t>random effects models</a:t>
            </a:r>
            <a:r>
              <a:rPr lang="en-ZA" sz="1100" b="0" i="0" u="none" strike="noStrike" cap="none" dirty="0">
                <a:solidFill>
                  <a:srgbClr val="000000"/>
                </a:solidFill>
                <a:effectLst/>
                <a:latin typeface="Arial"/>
                <a:ea typeface="Arial"/>
                <a:cs typeface="Arial"/>
                <a:sym typeface="Arial"/>
              </a:rPr>
              <a:t> and </a:t>
            </a:r>
            <a:r>
              <a:rPr lang="en-ZA" sz="1100" b="0" i="0" u="none" strike="noStrike" cap="none" dirty="0">
                <a:solidFill>
                  <a:srgbClr val="000000"/>
                </a:solidFill>
                <a:effectLst/>
                <a:latin typeface="Arial"/>
                <a:ea typeface="Arial"/>
                <a:cs typeface="Arial"/>
                <a:sym typeface="Arial"/>
                <a:hlinkClick r:id="rId7" tooltip="Mixed model"/>
              </a:rPr>
              <a:t>mixed models</a:t>
            </a:r>
            <a:r>
              <a:rPr lang="en-ZA" sz="1100" b="0" i="0" u="none" strike="noStrike" cap="none" dirty="0">
                <a:solidFill>
                  <a:srgbClr val="000000"/>
                </a:solidFill>
                <a:effectLst/>
                <a:latin typeface="Arial"/>
                <a:ea typeface="Arial"/>
                <a:cs typeface="Arial"/>
                <a:sym typeface="Arial"/>
              </a:rPr>
              <a:t> in which all or some of the model parameters are random variables.</a:t>
            </a:r>
          </a:p>
          <a:p>
            <a:pPr marL="0" lvl="0" indent="0" algn="l" rtl="0">
              <a:spcBef>
                <a:spcPts val="0"/>
              </a:spcBef>
              <a:spcAft>
                <a:spcPts val="0"/>
              </a:spcAft>
              <a:buNone/>
            </a:pPr>
            <a:endParaRPr lang="en-ZA"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ZA" sz="1100" b="0" i="0" u="none" strike="noStrike" cap="none" dirty="0">
                <a:solidFill>
                  <a:srgbClr val="000000"/>
                </a:solidFill>
                <a:effectLst/>
                <a:latin typeface="Arial"/>
                <a:ea typeface="Arial"/>
                <a:cs typeface="Arial"/>
                <a:sym typeface="Arial"/>
              </a:rPr>
              <a:t>A residual is a measure of how far away a point is vertically from the regression line. Simply, it is </a:t>
            </a:r>
            <a:r>
              <a:rPr lang="en-ZA" sz="1100" b="1" i="0" u="none" strike="noStrike" cap="none" dirty="0">
                <a:solidFill>
                  <a:srgbClr val="000000"/>
                </a:solidFill>
                <a:effectLst/>
                <a:latin typeface="Arial"/>
                <a:ea typeface="Arial"/>
                <a:cs typeface="Arial"/>
                <a:sym typeface="Arial"/>
              </a:rPr>
              <a:t>the error between a predicted value and the observed actual value</a:t>
            </a:r>
            <a:r>
              <a:rPr lang="en-ZA" sz="1100" b="0" i="0" u="none" strike="noStrike" cap="none" dirty="0">
                <a:solidFill>
                  <a:srgbClr val="000000"/>
                </a:solidFill>
                <a:effectLst/>
                <a:latin typeface="Arial"/>
                <a:ea typeface="Arial"/>
                <a:cs typeface="Arial"/>
                <a:sym typeface="Arial"/>
              </a:rPr>
              <a:t>.</a:t>
            </a:r>
          </a:p>
          <a:p>
            <a:pPr marL="0" lvl="0" indent="0" algn="l" rtl="0">
              <a:spcBef>
                <a:spcPts val="0"/>
              </a:spcBef>
              <a:spcAft>
                <a:spcPts val="0"/>
              </a:spcAft>
              <a:buNone/>
            </a:pPr>
            <a:endParaRPr lang="en-ZA" sz="1100" b="1"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ZA" sz="1100" b="1" i="0" u="none" strike="noStrike" cap="none" dirty="0">
                <a:solidFill>
                  <a:srgbClr val="000000"/>
                </a:solidFill>
                <a:effectLst/>
                <a:latin typeface="Arial"/>
                <a:ea typeface="Arial"/>
                <a:cs typeface="Arial"/>
                <a:sym typeface="Arial"/>
              </a:rPr>
              <a:t>latent variables </a:t>
            </a:r>
            <a:r>
              <a:rPr lang="en-ZA" sz="1100" b="0" i="0" u="none" strike="noStrike" cap="none" dirty="0">
                <a:solidFill>
                  <a:srgbClr val="000000"/>
                </a:solidFill>
                <a:effectLst/>
                <a:latin typeface="Arial"/>
                <a:ea typeface="Arial"/>
                <a:cs typeface="Arial"/>
                <a:sym typeface="Arial"/>
              </a:rPr>
              <a:t>are </a:t>
            </a:r>
            <a:r>
              <a:rPr lang="en-ZA" sz="1100" b="0" i="0" u="none" strike="noStrike" cap="none" dirty="0">
                <a:solidFill>
                  <a:srgbClr val="000000"/>
                </a:solidFill>
                <a:effectLst/>
                <a:latin typeface="Arial"/>
                <a:ea typeface="Arial"/>
                <a:cs typeface="Arial"/>
                <a:sym typeface="Arial"/>
                <a:hlinkClick r:id="rId8" tooltip="Variable (mathematics)"/>
              </a:rPr>
              <a:t>variables</a:t>
            </a:r>
            <a:r>
              <a:rPr lang="en-ZA" sz="1100" b="0" i="0" u="none" strike="noStrike" cap="none" dirty="0">
                <a:solidFill>
                  <a:srgbClr val="000000"/>
                </a:solidFill>
                <a:effectLst/>
                <a:latin typeface="Arial"/>
                <a:ea typeface="Arial"/>
                <a:cs typeface="Arial"/>
                <a:sym typeface="Arial"/>
              </a:rPr>
              <a:t> that are not directly observed but are rather </a:t>
            </a:r>
            <a:r>
              <a:rPr lang="en-ZA" sz="1100" b="0" i="0" u="none" strike="noStrike" cap="none" dirty="0">
                <a:solidFill>
                  <a:srgbClr val="000000"/>
                </a:solidFill>
                <a:effectLst/>
                <a:latin typeface="Arial"/>
                <a:ea typeface="Arial"/>
                <a:cs typeface="Arial"/>
                <a:sym typeface="Arial"/>
                <a:hlinkClick r:id="rId9" tooltip="Statistical inference"/>
              </a:rPr>
              <a:t>inferred</a:t>
            </a:r>
            <a:r>
              <a:rPr lang="en-ZA" sz="1100" b="0" i="0" u="none" strike="noStrike" cap="none" dirty="0">
                <a:solidFill>
                  <a:srgbClr val="000000"/>
                </a:solidFill>
                <a:effectLst/>
                <a:latin typeface="Arial"/>
                <a:ea typeface="Arial"/>
                <a:cs typeface="Arial"/>
                <a:sym typeface="Arial"/>
              </a:rPr>
              <a:t> through a </a:t>
            </a:r>
            <a:r>
              <a:rPr lang="en-ZA" sz="1100" b="0" i="0" u="none" strike="noStrike" cap="none" dirty="0">
                <a:solidFill>
                  <a:srgbClr val="000000"/>
                </a:solidFill>
                <a:effectLst/>
                <a:latin typeface="Arial"/>
                <a:ea typeface="Arial"/>
                <a:cs typeface="Arial"/>
                <a:sym typeface="Arial"/>
                <a:hlinkClick r:id="rId10" tooltip="Mathematical model"/>
              </a:rPr>
              <a:t>mathematical model</a:t>
            </a:r>
            <a:r>
              <a:rPr lang="en-ZA" sz="1100" b="0" i="0" u="none" strike="noStrike" cap="none" dirty="0">
                <a:solidFill>
                  <a:srgbClr val="000000"/>
                </a:solidFill>
                <a:effectLst/>
                <a:latin typeface="Arial"/>
                <a:ea typeface="Arial"/>
                <a:cs typeface="Arial"/>
                <a:sym typeface="Arial"/>
              </a:rPr>
              <a:t> from other variables that are observed (directly measured).</a:t>
            </a:r>
            <a:endParaRPr dirty="0"/>
          </a:p>
        </p:txBody>
      </p:sp>
      <p:sp>
        <p:nvSpPr>
          <p:cNvPr id="97" name="Google Shape;9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4" name="Google Shape;12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7"/>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8"/>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1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1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12"/>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2"/>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12"/>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2"/>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1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5"/>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5"/>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6"/>
          <p:cNvSpPr>
            <a:spLocks noGrp="1"/>
          </p:cNvSpPr>
          <p:nvPr>
            <p:ph type="pic" idx="2"/>
          </p:nvPr>
        </p:nvSpPr>
        <p:spPr>
          <a:xfrm>
            <a:off x="5183188" y="987425"/>
            <a:ext cx="6172200" cy="4873625"/>
          </a:xfrm>
          <a:prstGeom prst="rect">
            <a:avLst/>
          </a:prstGeom>
          <a:noFill/>
          <a:ln>
            <a:noFill/>
          </a:ln>
        </p:spPr>
      </p:sp>
      <p:sp>
        <p:nvSpPr>
          <p:cNvPr id="64" name="Google Shape;64;p1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
        <p:cNvGrpSpPr/>
        <p:nvPr/>
      </p:nvGrpSpPr>
      <p:grpSpPr>
        <a:xfrm>
          <a:off x="0" y="0"/>
          <a:ext cx="0" cy="0"/>
          <a:chOff x="0" y="0"/>
          <a:chExt cx="0" cy="0"/>
        </a:xfrm>
      </p:grpSpPr>
      <p:sp>
        <p:nvSpPr>
          <p:cNvPr id="84" name="Google Shape;84;p1"/>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5" name="Google Shape;85;p1"/>
          <p:cNvSpPr txBox="1">
            <a:spLocks noGrp="1"/>
          </p:cNvSpPr>
          <p:nvPr>
            <p:ph type="ctrTitle"/>
          </p:nvPr>
        </p:nvSpPr>
        <p:spPr>
          <a:xfrm>
            <a:off x="643476" y="643475"/>
            <a:ext cx="5301600" cy="32682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400"/>
              <a:buFont typeface="Calibri"/>
              <a:buNone/>
            </a:pPr>
            <a:r>
              <a:rPr lang="en-US" sz="4400" dirty="0"/>
              <a:t>Genome-Environment Associations (GEAs)</a:t>
            </a:r>
            <a:endParaRPr dirty="0"/>
          </a:p>
        </p:txBody>
      </p:sp>
      <p:sp>
        <p:nvSpPr>
          <p:cNvPr id="86" name="Google Shape;86;p1"/>
          <p:cNvSpPr txBox="1">
            <a:spLocks noGrp="1"/>
          </p:cNvSpPr>
          <p:nvPr>
            <p:ph type="subTitle" idx="1"/>
          </p:nvPr>
        </p:nvSpPr>
        <p:spPr>
          <a:xfrm>
            <a:off x="643467" y="5277684"/>
            <a:ext cx="4620584" cy="77549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ct val="100000"/>
              <a:buNone/>
            </a:pPr>
            <a:r>
              <a:rPr lang="en-US" dirty="0"/>
              <a:t>Marine Genomics S22</a:t>
            </a:r>
          </a:p>
          <a:p>
            <a:pPr marL="0" lvl="0" indent="0" algn="l" rtl="0">
              <a:lnSpc>
                <a:spcPct val="90000"/>
              </a:lnSpc>
              <a:spcBef>
                <a:spcPts val="0"/>
              </a:spcBef>
              <a:spcAft>
                <a:spcPts val="0"/>
              </a:spcAft>
              <a:buClr>
                <a:schemeClr val="dk1"/>
              </a:buClr>
              <a:buSzPct val="100000"/>
              <a:buNone/>
            </a:pPr>
            <a:r>
              <a:rPr lang="en-US" dirty="0"/>
              <a:t>Week 10 – June 2</a:t>
            </a:r>
            <a:r>
              <a:rPr lang="en-US" baseline="30000" dirty="0"/>
              <a:t>nd</a:t>
            </a:r>
            <a:r>
              <a:rPr lang="en-US" dirty="0"/>
              <a:t> 2022</a:t>
            </a:r>
            <a:endParaRPr dirty="0"/>
          </a:p>
        </p:txBody>
      </p:sp>
      <p:pic>
        <p:nvPicPr>
          <p:cNvPr id="87" name="Google Shape;87;p1"/>
          <p:cNvPicPr preferRelativeResize="0"/>
          <p:nvPr/>
        </p:nvPicPr>
        <p:blipFill rotWithShape="1">
          <a:blip r:embed="rId3">
            <a:alphaModFix/>
          </a:blip>
          <a:srcRect t="13740"/>
          <a:stretch/>
        </p:blipFill>
        <p:spPr>
          <a:xfrm>
            <a:off x="6229215" y="10"/>
            <a:ext cx="5962785" cy="6857990"/>
          </a:xfrm>
          <a:custGeom>
            <a:avLst/>
            <a:gdLst/>
            <a:ahLst/>
            <a:cxnLst/>
            <a:rect l="l" t="t" r="r" b="b"/>
            <a:pathLst>
              <a:path w="5962785" h="6858000" extrusionOk="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3F6052C-EB86-A64D-A9B2-C5E023102166}"/>
              </a:ext>
            </a:extLst>
          </p:cNvPr>
          <p:cNvPicPr>
            <a:picLocks noChangeAspect="1"/>
          </p:cNvPicPr>
          <p:nvPr/>
        </p:nvPicPr>
        <p:blipFill>
          <a:blip r:embed="rId3"/>
          <a:stretch>
            <a:fillRect/>
          </a:stretch>
        </p:blipFill>
        <p:spPr>
          <a:xfrm>
            <a:off x="1390650" y="900616"/>
            <a:ext cx="9334500" cy="5247268"/>
          </a:xfrm>
          <a:prstGeom prst="rect">
            <a:avLst/>
          </a:prstGeom>
        </p:spPr>
      </p:pic>
      <p:sp>
        <p:nvSpPr>
          <p:cNvPr id="2" name="Rectangle 1">
            <a:extLst>
              <a:ext uri="{FF2B5EF4-FFF2-40B4-BE49-F238E27FC236}">
                <a16:creationId xmlns:a16="http://schemas.microsoft.com/office/drawing/2014/main" id="{A16C4235-0686-E243-801F-523CBF2175CE}"/>
              </a:ext>
            </a:extLst>
          </p:cNvPr>
          <p:cNvSpPr/>
          <p:nvPr/>
        </p:nvSpPr>
        <p:spPr>
          <a:xfrm>
            <a:off x="1543050" y="2209800"/>
            <a:ext cx="2247900" cy="13144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F2328AB-9C28-8B42-BA58-1041DB9EBD76}"/>
              </a:ext>
            </a:extLst>
          </p:cNvPr>
          <p:cNvSpPr txBox="1"/>
          <p:nvPr/>
        </p:nvSpPr>
        <p:spPr>
          <a:xfrm>
            <a:off x="9982200" y="6362700"/>
            <a:ext cx="2077813" cy="338554"/>
          </a:xfrm>
          <a:prstGeom prst="rect">
            <a:avLst/>
          </a:prstGeom>
          <a:noFill/>
        </p:spPr>
        <p:txBody>
          <a:bodyPr wrap="none" rtlCol="0">
            <a:spAutoFit/>
          </a:bodyPr>
          <a:lstStyle/>
          <a:p>
            <a:r>
              <a:rPr lang="en-US" sz="1600" dirty="0" err="1"/>
              <a:t>Rellstab</a:t>
            </a:r>
            <a:r>
              <a:rPr lang="en-US" sz="1600" dirty="0"/>
              <a:t> et al. (2015)</a:t>
            </a:r>
          </a:p>
        </p:txBody>
      </p:sp>
    </p:spTree>
    <p:extLst>
      <p:ext uri="{BB962C8B-B14F-4D97-AF65-F5344CB8AC3E}">
        <p14:creationId xmlns:p14="http://schemas.microsoft.com/office/powerpoint/2010/main" val="14274417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2585E6B-30CD-884A-83D8-B9551094462D}"/>
              </a:ext>
            </a:extLst>
          </p:cNvPr>
          <p:cNvPicPr>
            <a:picLocks noChangeAspect="1"/>
          </p:cNvPicPr>
          <p:nvPr/>
        </p:nvPicPr>
        <p:blipFill rotWithShape="1">
          <a:blip r:embed="rId3"/>
          <a:srcRect t="4622"/>
          <a:stretch/>
        </p:blipFill>
        <p:spPr>
          <a:xfrm>
            <a:off x="171450" y="1392853"/>
            <a:ext cx="11334750" cy="5139124"/>
          </a:xfrm>
          <a:prstGeom prst="rect">
            <a:avLst/>
          </a:prstGeom>
        </p:spPr>
      </p:pic>
      <p:sp>
        <p:nvSpPr>
          <p:cNvPr id="15" name="TextBox 14">
            <a:extLst>
              <a:ext uri="{FF2B5EF4-FFF2-40B4-BE49-F238E27FC236}">
                <a16:creationId xmlns:a16="http://schemas.microsoft.com/office/drawing/2014/main" id="{3C9504A6-624B-0D42-B23C-9B8A57183B2C}"/>
              </a:ext>
            </a:extLst>
          </p:cNvPr>
          <p:cNvSpPr txBox="1"/>
          <p:nvPr/>
        </p:nvSpPr>
        <p:spPr>
          <a:xfrm>
            <a:off x="9982200" y="6362700"/>
            <a:ext cx="2101857" cy="338554"/>
          </a:xfrm>
          <a:prstGeom prst="rect">
            <a:avLst/>
          </a:prstGeom>
          <a:noFill/>
        </p:spPr>
        <p:txBody>
          <a:bodyPr wrap="none" rtlCol="0">
            <a:spAutoFit/>
          </a:bodyPr>
          <a:lstStyle/>
          <a:p>
            <a:r>
              <a:rPr lang="en-US" sz="1600" dirty="0" err="1"/>
              <a:t>Vranken</a:t>
            </a:r>
            <a:r>
              <a:rPr lang="en-US" sz="1600" dirty="0"/>
              <a:t> et al. (2022)</a:t>
            </a:r>
          </a:p>
        </p:txBody>
      </p:sp>
      <p:sp>
        <p:nvSpPr>
          <p:cNvPr id="16" name="Google Shape;92;p2">
            <a:extLst>
              <a:ext uri="{FF2B5EF4-FFF2-40B4-BE49-F238E27FC236}">
                <a16:creationId xmlns:a16="http://schemas.microsoft.com/office/drawing/2014/main" id="{5BE99439-F439-0447-8ABA-D32F184CBA8C}"/>
              </a:ext>
            </a:extLst>
          </p:cNvPr>
          <p:cNvSpPr txBox="1">
            <a:spLocks noGrp="1"/>
          </p:cNvSpPr>
          <p:nvPr>
            <p:ph type="title"/>
          </p:nvPr>
        </p:nvSpPr>
        <p:spPr>
          <a:xfrm>
            <a:off x="422564" y="11574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4000" dirty="0"/>
              <a:t>What SNPs are associated with the environment?</a:t>
            </a:r>
            <a:endParaRPr sz="4000" dirty="0"/>
          </a:p>
        </p:txBody>
      </p:sp>
    </p:spTree>
    <p:extLst>
      <p:ext uri="{BB962C8B-B14F-4D97-AF65-F5344CB8AC3E}">
        <p14:creationId xmlns:p14="http://schemas.microsoft.com/office/powerpoint/2010/main" val="3040211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27317F-4413-0646-BD6C-2991B31253AB}"/>
              </a:ext>
            </a:extLst>
          </p:cNvPr>
          <p:cNvPicPr>
            <a:picLocks noChangeAspect="1"/>
          </p:cNvPicPr>
          <p:nvPr/>
        </p:nvPicPr>
        <p:blipFill>
          <a:blip r:embed="rId2"/>
          <a:stretch>
            <a:fillRect/>
          </a:stretch>
        </p:blipFill>
        <p:spPr>
          <a:xfrm>
            <a:off x="3200400" y="2057400"/>
            <a:ext cx="8991600" cy="4406900"/>
          </a:xfrm>
          <a:prstGeom prst="rect">
            <a:avLst/>
          </a:prstGeom>
        </p:spPr>
      </p:pic>
      <p:pic>
        <p:nvPicPr>
          <p:cNvPr id="5" name="Picture 4">
            <a:extLst>
              <a:ext uri="{FF2B5EF4-FFF2-40B4-BE49-F238E27FC236}">
                <a16:creationId xmlns:a16="http://schemas.microsoft.com/office/drawing/2014/main" id="{6F4CE0C2-7F59-A949-B1A1-39ED575216D8}"/>
              </a:ext>
            </a:extLst>
          </p:cNvPr>
          <p:cNvPicPr>
            <a:picLocks noChangeAspect="1"/>
          </p:cNvPicPr>
          <p:nvPr/>
        </p:nvPicPr>
        <p:blipFill>
          <a:blip r:embed="rId3"/>
          <a:stretch>
            <a:fillRect/>
          </a:stretch>
        </p:blipFill>
        <p:spPr>
          <a:xfrm>
            <a:off x="171450" y="0"/>
            <a:ext cx="6057900" cy="2057400"/>
          </a:xfrm>
          <a:prstGeom prst="rect">
            <a:avLst/>
          </a:prstGeom>
        </p:spPr>
      </p:pic>
      <p:pic>
        <p:nvPicPr>
          <p:cNvPr id="8" name="Picture 7">
            <a:extLst>
              <a:ext uri="{FF2B5EF4-FFF2-40B4-BE49-F238E27FC236}">
                <a16:creationId xmlns:a16="http://schemas.microsoft.com/office/drawing/2014/main" id="{BC0759B8-1297-E447-9312-50F462919F6E}"/>
              </a:ext>
            </a:extLst>
          </p:cNvPr>
          <p:cNvPicPr>
            <a:picLocks noChangeAspect="1"/>
          </p:cNvPicPr>
          <p:nvPr/>
        </p:nvPicPr>
        <p:blipFill>
          <a:blip r:embed="rId4"/>
          <a:stretch>
            <a:fillRect/>
          </a:stretch>
        </p:blipFill>
        <p:spPr>
          <a:xfrm>
            <a:off x="171450" y="4095750"/>
            <a:ext cx="2902635" cy="2368550"/>
          </a:xfrm>
          <a:prstGeom prst="rect">
            <a:avLst/>
          </a:prstGeom>
        </p:spPr>
      </p:pic>
      <p:sp>
        <p:nvSpPr>
          <p:cNvPr id="6" name="TextBox 5">
            <a:extLst>
              <a:ext uri="{FF2B5EF4-FFF2-40B4-BE49-F238E27FC236}">
                <a16:creationId xmlns:a16="http://schemas.microsoft.com/office/drawing/2014/main" id="{F919E3AB-87DB-FD42-8AC0-43BC487178E4}"/>
              </a:ext>
            </a:extLst>
          </p:cNvPr>
          <p:cNvSpPr txBox="1"/>
          <p:nvPr/>
        </p:nvSpPr>
        <p:spPr>
          <a:xfrm>
            <a:off x="9982200" y="6362700"/>
            <a:ext cx="2101857" cy="338554"/>
          </a:xfrm>
          <a:prstGeom prst="rect">
            <a:avLst/>
          </a:prstGeom>
          <a:noFill/>
        </p:spPr>
        <p:txBody>
          <a:bodyPr wrap="none" rtlCol="0">
            <a:spAutoFit/>
          </a:bodyPr>
          <a:lstStyle/>
          <a:p>
            <a:r>
              <a:rPr lang="en-US" sz="1600" dirty="0" err="1"/>
              <a:t>Vranken</a:t>
            </a:r>
            <a:r>
              <a:rPr lang="en-US" sz="1600" dirty="0"/>
              <a:t> et al. (2022)</a:t>
            </a:r>
          </a:p>
        </p:txBody>
      </p:sp>
    </p:spTree>
    <p:extLst>
      <p:ext uri="{BB962C8B-B14F-4D97-AF65-F5344CB8AC3E}">
        <p14:creationId xmlns:p14="http://schemas.microsoft.com/office/powerpoint/2010/main" val="1132620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2"/>
          <p:cNvSpPr txBox="1">
            <a:spLocks noGrp="1"/>
          </p:cNvSpPr>
          <p:nvPr>
            <p:ph type="title"/>
          </p:nvPr>
        </p:nvSpPr>
        <p:spPr>
          <a:xfrm>
            <a:off x="422564" y="11574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Environmental data	  ~	Genomic data</a:t>
            </a:r>
            <a:endParaRPr dirty="0"/>
          </a:p>
        </p:txBody>
      </p:sp>
      <p:pic>
        <p:nvPicPr>
          <p:cNvPr id="93" name="Google Shape;93;p2" descr="Graphical user interface, website, map&#10;&#10;Description automatically generated"/>
          <p:cNvPicPr preferRelativeResize="0">
            <a:picLocks noGrp="1"/>
          </p:cNvPicPr>
          <p:nvPr>
            <p:ph type="body" idx="1"/>
          </p:nvPr>
        </p:nvPicPr>
        <p:blipFill rotWithShape="1">
          <a:blip r:embed="rId3">
            <a:alphaModFix/>
          </a:blip>
          <a:srcRect/>
          <a:stretch/>
        </p:blipFill>
        <p:spPr>
          <a:xfrm>
            <a:off x="422565" y="1307812"/>
            <a:ext cx="5387686" cy="4445288"/>
          </a:xfrm>
          <a:prstGeom prst="rect">
            <a:avLst/>
          </a:prstGeom>
          <a:noFill/>
          <a:ln>
            <a:noFill/>
          </a:ln>
        </p:spPr>
      </p:pic>
      <p:sp>
        <p:nvSpPr>
          <p:cNvPr id="94" name="Google Shape;94;p2"/>
          <p:cNvSpPr txBox="1"/>
          <p:nvPr/>
        </p:nvSpPr>
        <p:spPr>
          <a:xfrm>
            <a:off x="422564" y="6110995"/>
            <a:ext cx="609437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chemeClr val="dk1"/>
                </a:solidFill>
                <a:latin typeface="Calibri"/>
                <a:ea typeface="Calibri"/>
                <a:cs typeface="Calibri"/>
                <a:sym typeface="Calibri"/>
              </a:rPr>
              <a:t>https://www.bio-oracle.org/explore-data.php</a:t>
            </a:r>
            <a:endParaRPr/>
          </a:p>
        </p:txBody>
      </p:sp>
      <p:pic>
        <p:nvPicPr>
          <p:cNvPr id="3" name="Picture 2">
            <a:extLst>
              <a:ext uri="{FF2B5EF4-FFF2-40B4-BE49-F238E27FC236}">
                <a16:creationId xmlns:a16="http://schemas.microsoft.com/office/drawing/2014/main" id="{75FEA163-DBCC-144F-B724-3E31E5C8C4D1}"/>
              </a:ext>
            </a:extLst>
          </p:cNvPr>
          <p:cNvPicPr>
            <a:picLocks noChangeAspect="1"/>
          </p:cNvPicPr>
          <p:nvPr/>
        </p:nvPicPr>
        <p:blipFill>
          <a:blip r:embed="rId4"/>
          <a:stretch>
            <a:fillRect/>
          </a:stretch>
        </p:blipFill>
        <p:spPr>
          <a:xfrm>
            <a:off x="6223000" y="1441305"/>
            <a:ext cx="5168900" cy="4783161"/>
          </a:xfrm>
          <a:prstGeom prst="rect">
            <a:avLst/>
          </a:prstGeom>
        </p:spPr>
      </p:pic>
      <p:sp>
        <p:nvSpPr>
          <p:cNvPr id="7" name="TextBox 6">
            <a:extLst>
              <a:ext uri="{FF2B5EF4-FFF2-40B4-BE49-F238E27FC236}">
                <a16:creationId xmlns:a16="http://schemas.microsoft.com/office/drawing/2014/main" id="{152729B1-B446-8144-8F03-2F37E3D635C9}"/>
              </a:ext>
            </a:extLst>
          </p:cNvPr>
          <p:cNvSpPr txBox="1"/>
          <p:nvPr/>
        </p:nvSpPr>
        <p:spPr>
          <a:xfrm>
            <a:off x="9982200" y="6362700"/>
            <a:ext cx="1999265" cy="338554"/>
          </a:xfrm>
          <a:prstGeom prst="rect">
            <a:avLst/>
          </a:prstGeom>
          <a:noFill/>
        </p:spPr>
        <p:txBody>
          <a:bodyPr wrap="none" rtlCol="0">
            <a:spAutoFit/>
          </a:bodyPr>
          <a:lstStyle/>
          <a:p>
            <a:r>
              <a:rPr lang="en-US" sz="1600" dirty="0" err="1"/>
              <a:t>Xuereb</a:t>
            </a:r>
            <a:r>
              <a:rPr lang="en-US" sz="1600" dirty="0"/>
              <a:t> et al. (2018)</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5"/>
          <p:cNvSpPr txBox="1">
            <a:spLocks noGrp="1"/>
          </p:cNvSpPr>
          <p:nvPr>
            <p:ph type="title"/>
          </p:nvPr>
        </p:nvSpPr>
        <p:spPr>
          <a:xfrm>
            <a:off x="304800" y="2889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Population structure</a:t>
            </a:r>
            <a:endParaRPr dirty="0"/>
          </a:p>
        </p:txBody>
      </p:sp>
      <p:sp>
        <p:nvSpPr>
          <p:cNvPr id="121" name="Google Shape;121;p5"/>
          <p:cNvSpPr txBox="1">
            <a:spLocks noGrp="1"/>
          </p:cNvSpPr>
          <p:nvPr>
            <p:ph type="body" idx="1"/>
          </p:nvPr>
        </p:nvSpPr>
        <p:spPr>
          <a:xfrm>
            <a:off x="304800" y="2259012"/>
            <a:ext cx="5124450" cy="4351338"/>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800"/>
              <a:buNone/>
            </a:pPr>
            <a:r>
              <a:rPr lang="en-US" dirty="0"/>
              <a:t>If population structure follows environmental gradient, it can confound GEA</a:t>
            </a:r>
            <a:endParaRPr dirty="0"/>
          </a:p>
          <a:p>
            <a:pPr marL="0" lvl="0" indent="0" algn="l" rtl="0">
              <a:lnSpc>
                <a:spcPct val="90000"/>
              </a:lnSpc>
              <a:spcBef>
                <a:spcPts val="1000"/>
              </a:spcBef>
              <a:spcAft>
                <a:spcPts val="0"/>
              </a:spcAft>
              <a:buClr>
                <a:schemeClr val="dk1"/>
              </a:buClr>
              <a:buSzPts val="2800"/>
              <a:buNone/>
            </a:pPr>
            <a:endParaRPr lang="en-US" dirty="0"/>
          </a:p>
          <a:p>
            <a:pPr marL="0" lvl="0" indent="0" algn="l" rtl="0">
              <a:lnSpc>
                <a:spcPct val="90000"/>
              </a:lnSpc>
              <a:spcBef>
                <a:spcPts val="1000"/>
              </a:spcBef>
              <a:spcAft>
                <a:spcPts val="0"/>
              </a:spcAft>
              <a:buClr>
                <a:schemeClr val="dk1"/>
              </a:buClr>
              <a:buSzPts val="2800"/>
              <a:buNone/>
            </a:pPr>
            <a:r>
              <a:rPr lang="en-ZA" dirty="0"/>
              <a:t>Many GEA programs will correct for structure (via different statistical analyses) </a:t>
            </a:r>
          </a:p>
          <a:p>
            <a:pPr marL="0" lvl="0" indent="0" algn="l" rtl="0">
              <a:lnSpc>
                <a:spcPct val="90000"/>
              </a:lnSpc>
              <a:spcBef>
                <a:spcPts val="1000"/>
              </a:spcBef>
              <a:spcAft>
                <a:spcPts val="0"/>
              </a:spcAft>
              <a:buClr>
                <a:schemeClr val="dk1"/>
              </a:buClr>
              <a:buSzPts val="2800"/>
              <a:buNone/>
            </a:pPr>
            <a:endParaRPr lang="en-ZA" dirty="0"/>
          </a:p>
          <a:p>
            <a:pPr marL="0" lvl="0" indent="0" algn="l" rtl="0">
              <a:lnSpc>
                <a:spcPct val="90000"/>
              </a:lnSpc>
              <a:spcBef>
                <a:spcPts val="1000"/>
              </a:spcBef>
              <a:spcAft>
                <a:spcPts val="0"/>
              </a:spcAft>
              <a:buClr>
                <a:schemeClr val="dk1"/>
              </a:buClr>
              <a:buSzPts val="2800"/>
              <a:buNone/>
            </a:pPr>
            <a:r>
              <a:rPr lang="en-ZA" dirty="0"/>
              <a:t>Can also run GEAs within each pop if enough sample sites</a:t>
            </a:r>
            <a:endParaRPr dirty="0"/>
          </a:p>
        </p:txBody>
      </p:sp>
      <p:pic>
        <p:nvPicPr>
          <p:cNvPr id="3" name="Picture 2">
            <a:extLst>
              <a:ext uri="{FF2B5EF4-FFF2-40B4-BE49-F238E27FC236}">
                <a16:creationId xmlns:a16="http://schemas.microsoft.com/office/drawing/2014/main" id="{2AF46976-51FB-3D4F-A932-A5355E25412C}"/>
              </a:ext>
            </a:extLst>
          </p:cNvPr>
          <p:cNvPicPr>
            <a:picLocks noChangeAspect="1"/>
          </p:cNvPicPr>
          <p:nvPr/>
        </p:nvPicPr>
        <p:blipFill rotWithShape="1">
          <a:blip r:embed="rId3"/>
          <a:srcRect t="2612" r="1637" b="14324"/>
          <a:stretch/>
        </p:blipFill>
        <p:spPr>
          <a:xfrm>
            <a:off x="5562600" y="261937"/>
            <a:ext cx="3744739" cy="3502025"/>
          </a:xfrm>
          <a:prstGeom prst="rect">
            <a:avLst/>
          </a:prstGeom>
        </p:spPr>
      </p:pic>
      <p:pic>
        <p:nvPicPr>
          <p:cNvPr id="5" name="Picture 4">
            <a:extLst>
              <a:ext uri="{FF2B5EF4-FFF2-40B4-BE49-F238E27FC236}">
                <a16:creationId xmlns:a16="http://schemas.microsoft.com/office/drawing/2014/main" id="{3E05894B-A57A-1841-A554-6141B8067473}"/>
              </a:ext>
            </a:extLst>
          </p:cNvPr>
          <p:cNvPicPr>
            <a:picLocks noChangeAspect="1"/>
          </p:cNvPicPr>
          <p:nvPr/>
        </p:nvPicPr>
        <p:blipFill rotWithShape="1">
          <a:blip r:embed="rId4"/>
          <a:srcRect t="3884"/>
          <a:stretch/>
        </p:blipFill>
        <p:spPr>
          <a:xfrm>
            <a:off x="8629651" y="3617450"/>
            <a:ext cx="3481546" cy="34310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3"/>
          <p:cNvSpPr txBox="1">
            <a:spLocks noGrp="1"/>
          </p:cNvSpPr>
          <p:nvPr>
            <p:ph type="title"/>
          </p:nvPr>
        </p:nvSpPr>
        <p:spPr>
          <a:xfrm>
            <a:off x="335604" y="166032"/>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GEA analysis</a:t>
            </a:r>
            <a:endParaRPr dirty="0"/>
          </a:p>
        </p:txBody>
      </p:sp>
      <p:sp>
        <p:nvSpPr>
          <p:cNvPr id="100" name="Google Shape;100;p3"/>
          <p:cNvSpPr txBox="1">
            <a:spLocks noGrp="1"/>
          </p:cNvSpPr>
          <p:nvPr>
            <p:ph type="body" idx="1"/>
          </p:nvPr>
        </p:nvSpPr>
        <p:spPr>
          <a:xfrm>
            <a:off x="838200" y="2200778"/>
            <a:ext cx="10287038" cy="43513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dk1"/>
              </a:buClr>
              <a:buSzPts val="2800"/>
              <a:buNone/>
            </a:pPr>
            <a:endParaRPr dirty="0"/>
          </a:p>
          <a:p>
            <a:pPr marL="0" lvl="0" indent="0" algn="l" rtl="0">
              <a:lnSpc>
                <a:spcPct val="90000"/>
              </a:lnSpc>
              <a:spcBef>
                <a:spcPts val="1000"/>
              </a:spcBef>
              <a:spcAft>
                <a:spcPts val="0"/>
              </a:spcAft>
              <a:buClr>
                <a:schemeClr val="dk1"/>
              </a:buClr>
              <a:buSzPts val="2800"/>
              <a:buNone/>
            </a:pPr>
            <a:r>
              <a:rPr lang="en-US" dirty="0"/>
              <a:t>We’ll be using the R package </a:t>
            </a:r>
            <a:r>
              <a:rPr lang="en-US" dirty="0" err="1"/>
              <a:t>lfmm</a:t>
            </a:r>
            <a:r>
              <a:rPr lang="en-US" dirty="0"/>
              <a:t> (latent factor mixed model)</a:t>
            </a:r>
            <a:endParaRPr dirty="0"/>
          </a:p>
          <a:p>
            <a:pPr marL="0" lvl="0" indent="0" algn="l" rtl="0">
              <a:lnSpc>
                <a:spcPct val="90000"/>
              </a:lnSpc>
              <a:spcBef>
                <a:spcPts val="1000"/>
              </a:spcBef>
              <a:spcAft>
                <a:spcPts val="0"/>
              </a:spcAft>
              <a:buClr>
                <a:schemeClr val="dk1"/>
              </a:buClr>
              <a:buSzPts val="2800"/>
              <a:buNone/>
            </a:pPr>
            <a:r>
              <a:rPr lang="en-US" dirty="0"/>
              <a:t>Basically, a regression model with fixed and latent effects</a:t>
            </a:r>
            <a:endParaRPr dirty="0"/>
          </a:p>
          <a:p>
            <a:pPr marL="457200" lvl="1" indent="0" algn="l" rtl="0">
              <a:lnSpc>
                <a:spcPct val="90000"/>
              </a:lnSpc>
              <a:spcBef>
                <a:spcPts val="500"/>
              </a:spcBef>
              <a:spcAft>
                <a:spcPts val="0"/>
              </a:spcAft>
              <a:buClr>
                <a:schemeClr val="dk1"/>
              </a:buClr>
              <a:buSzPts val="2400"/>
              <a:buNone/>
            </a:pPr>
            <a:endParaRPr b="0" i="0" u="none" strike="noStrike" dirty="0">
              <a:solidFill>
                <a:srgbClr val="2A2A2A"/>
              </a:solidFill>
              <a:latin typeface="Arial"/>
              <a:ea typeface="Arial"/>
              <a:cs typeface="Arial"/>
              <a:sym typeface="Arial"/>
            </a:endParaRPr>
          </a:p>
          <a:p>
            <a:pPr marL="457200" lvl="1" indent="0" algn="l" rtl="0">
              <a:lnSpc>
                <a:spcPct val="90000"/>
              </a:lnSpc>
              <a:spcBef>
                <a:spcPts val="500"/>
              </a:spcBef>
              <a:spcAft>
                <a:spcPts val="0"/>
              </a:spcAft>
              <a:buClr>
                <a:srgbClr val="2A2A2A"/>
              </a:buClr>
              <a:buSzPts val="2400"/>
              <a:buNone/>
            </a:pPr>
            <a:r>
              <a:rPr lang="en-US" b="0" i="0" u="none" strike="noStrike" dirty="0">
                <a:solidFill>
                  <a:srgbClr val="2A2A2A"/>
                </a:solidFill>
                <a:latin typeface="Arial"/>
                <a:ea typeface="Arial"/>
                <a:cs typeface="Arial"/>
                <a:sym typeface="Arial"/>
              </a:rPr>
              <a:t>				Y=XB</a:t>
            </a:r>
            <a:r>
              <a:rPr lang="en-US" dirty="0">
                <a:solidFill>
                  <a:srgbClr val="2A2A2A"/>
                </a:solidFill>
                <a:latin typeface="Arial"/>
                <a:ea typeface="Arial"/>
                <a:cs typeface="Arial"/>
                <a:sym typeface="Arial"/>
              </a:rPr>
              <a:t>^T</a:t>
            </a:r>
            <a:r>
              <a:rPr lang="en-US" b="0" i="0" u="none" strike="noStrike" dirty="0">
                <a:solidFill>
                  <a:srgbClr val="2A2A2A"/>
                </a:solidFill>
                <a:latin typeface="Arial"/>
                <a:ea typeface="Arial"/>
                <a:cs typeface="Arial"/>
                <a:sym typeface="Arial"/>
              </a:rPr>
              <a:t>+W+E</a:t>
            </a:r>
            <a:endParaRPr dirty="0"/>
          </a:p>
        </p:txBody>
      </p:sp>
      <p:cxnSp>
        <p:nvCxnSpPr>
          <p:cNvPr id="101" name="Google Shape;101;p3"/>
          <p:cNvCxnSpPr/>
          <p:nvPr/>
        </p:nvCxnSpPr>
        <p:spPr>
          <a:xfrm rot="10800000" flipH="1">
            <a:off x="3751275" y="4587402"/>
            <a:ext cx="885217" cy="817124"/>
          </a:xfrm>
          <a:prstGeom prst="straightConnector1">
            <a:avLst/>
          </a:prstGeom>
          <a:noFill/>
          <a:ln w="9525" cap="flat" cmpd="sng">
            <a:solidFill>
              <a:schemeClr val="accent1"/>
            </a:solidFill>
            <a:prstDash val="solid"/>
            <a:miter lim="800000"/>
            <a:headEnd type="none" w="sm" len="sm"/>
            <a:tailEnd type="triangle" w="med" len="med"/>
          </a:ln>
        </p:spPr>
      </p:cxnSp>
      <p:sp>
        <p:nvSpPr>
          <p:cNvPr id="102" name="Google Shape;102;p3"/>
          <p:cNvSpPr txBox="1"/>
          <p:nvPr/>
        </p:nvSpPr>
        <p:spPr>
          <a:xfrm>
            <a:off x="2823770" y="5404526"/>
            <a:ext cx="2007409"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Response variable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(genomic variation)</a:t>
            </a:r>
            <a:endParaRPr/>
          </a:p>
        </p:txBody>
      </p:sp>
      <p:cxnSp>
        <p:nvCxnSpPr>
          <p:cNvPr id="103" name="Google Shape;103;p3"/>
          <p:cNvCxnSpPr/>
          <p:nvPr/>
        </p:nvCxnSpPr>
        <p:spPr>
          <a:xfrm rot="10800000">
            <a:off x="5121254" y="4655496"/>
            <a:ext cx="583659" cy="1072195"/>
          </a:xfrm>
          <a:prstGeom prst="straightConnector1">
            <a:avLst/>
          </a:prstGeom>
          <a:noFill/>
          <a:ln w="9525" cap="flat" cmpd="sng">
            <a:solidFill>
              <a:schemeClr val="accent1"/>
            </a:solidFill>
            <a:prstDash val="solid"/>
            <a:miter lim="800000"/>
            <a:headEnd type="none" w="sm" len="sm"/>
            <a:tailEnd type="triangle" w="med" len="med"/>
          </a:ln>
        </p:spPr>
      </p:cxnSp>
      <p:sp>
        <p:nvSpPr>
          <p:cNvPr id="104" name="Google Shape;104;p3"/>
          <p:cNvSpPr txBox="1"/>
          <p:nvPr/>
        </p:nvSpPr>
        <p:spPr>
          <a:xfrm>
            <a:off x="5617364" y="5978458"/>
            <a:ext cx="234724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Environmental variable</a:t>
            </a:r>
            <a:endParaRPr dirty="0"/>
          </a:p>
        </p:txBody>
      </p:sp>
      <p:sp>
        <p:nvSpPr>
          <p:cNvPr id="105" name="Google Shape;105;p3"/>
          <p:cNvSpPr txBox="1"/>
          <p:nvPr/>
        </p:nvSpPr>
        <p:spPr>
          <a:xfrm>
            <a:off x="8527732" y="4147412"/>
            <a:ext cx="2597506" cy="147732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Fixed effects in matrix B</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Latent effects in matrix W</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Residual errors in E</a:t>
            </a:r>
            <a:endParaRPr dirty="0"/>
          </a:p>
        </p:txBody>
      </p:sp>
      <p:pic>
        <p:nvPicPr>
          <p:cNvPr id="106" name="Google Shape;106;p3" descr="Graphical user interface, text, application&#10;&#10;Description automatically generated"/>
          <p:cNvPicPr preferRelativeResize="0"/>
          <p:nvPr/>
        </p:nvPicPr>
        <p:blipFill rotWithShape="1">
          <a:blip r:embed="rId3">
            <a:alphaModFix/>
          </a:blip>
          <a:srcRect/>
          <a:stretch/>
        </p:blipFill>
        <p:spPr>
          <a:xfrm>
            <a:off x="7641300" y="399211"/>
            <a:ext cx="4367939" cy="2014549"/>
          </a:xfrm>
          <a:prstGeom prst="rect">
            <a:avLst/>
          </a:prstGeom>
          <a:noFill/>
          <a:ln>
            <a:noFill/>
          </a:ln>
        </p:spPr>
      </p:pic>
      <p:sp>
        <p:nvSpPr>
          <p:cNvPr id="107" name="Google Shape;107;p3"/>
          <p:cNvSpPr txBox="1"/>
          <p:nvPr/>
        </p:nvSpPr>
        <p:spPr>
          <a:xfrm>
            <a:off x="87549" y="6426379"/>
            <a:ext cx="7420401"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dirty="0">
                <a:solidFill>
                  <a:schemeClr val="dk1"/>
                </a:solidFill>
                <a:latin typeface="Calibri"/>
                <a:ea typeface="Calibri"/>
                <a:cs typeface="Calibri"/>
                <a:sym typeface="Calibri"/>
              </a:rPr>
              <a:t>https://</a:t>
            </a:r>
            <a:r>
              <a:rPr lang="en-US" sz="1200" dirty="0" err="1">
                <a:solidFill>
                  <a:schemeClr val="dk1"/>
                </a:solidFill>
                <a:latin typeface="Calibri"/>
                <a:ea typeface="Calibri"/>
                <a:cs typeface="Calibri"/>
                <a:sym typeface="Calibri"/>
              </a:rPr>
              <a:t>academic.oup.com</a:t>
            </a:r>
            <a:r>
              <a:rPr lang="en-US" sz="1200" dirty="0">
                <a:solidFill>
                  <a:schemeClr val="dk1"/>
                </a:solidFill>
                <a:latin typeface="Calibri"/>
                <a:ea typeface="Calibri"/>
                <a:cs typeface="Calibri"/>
                <a:sym typeface="Calibri"/>
              </a:rPr>
              <a:t>/</a:t>
            </a:r>
            <a:r>
              <a:rPr lang="en-US" sz="1200" dirty="0" err="1">
                <a:solidFill>
                  <a:schemeClr val="dk1"/>
                </a:solidFill>
                <a:latin typeface="Calibri"/>
                <a:ea typeface="Calibri"/>
                <a:cs typeface="Calibri"/>
                <a:sym typeface="Calibri"/>
              </a:rPr>
              <a:t>mbe</a:t>
            </a:r>
            <a:r>
              <a:rPr lang="en-US" sz="1200" dirty="0">
                <a:solidFill>
                  <a:schemeClr val="dk1"/>
                </a:solidFill>
                <a:latin typeface="Calibri"/>
                <a:ea typeface="Calibri"/>
                <a:cs typeface="Calibri"/>
                <a:sym typeface="Calibri"/>
              </a:rPr>
              <a:t>/article/36/4/852/5290100#138397544</a:t>
            </a:r>
            <a:endParaRPr dirty="0"/>
          </a:p>
        </p:txBody>
      </p:sp>
      <p:sp>
        <p:nvSpPr>
          <p:cNvPr id="2" name="Rectangle 1">
            <a:extLst>
              <a:ext uri="{FF2B5EF4-FFF2-40B4-BE49-F238E27FC236}">
                <a16:creationId xmlns:a16="http://schemas.microsoft.com/office/drawing/2014/main" id="{540EAD07-26D7-7D46-8A35-47334547E4ED}"/>
              </a:ext>
            </a:extLst>
          </p:cNvPr>
          <p:cNvSpPr/>
          <p:nvPr/>
        </p:nvSpPr>
        <p:spPr>
          <a:xfrm>
            <a:off x="843874" y="1545831"/>
            <a:ext cx="7196936" cy="867930"/>
          </a:xfrm>
          <a:prstGeom prst="rect">
            <a:avLst/>
          </a:prstGeom>
        </p:spPr>
        <p:txBody>
          <a:bodyPr wrap="square">
            <a:spAutoFit/>
          </a:bodyPr>
          <a:lstStyle/>
          <a:p>
            <a:pPr lvl="0">
              <a:lnSpc>
                <a:spcPct val="90000"/>
              </a:lnSpc>
              <a:buClr>
                <a:schemeClr val="dk1"/>
              </a:buClr>
              <a:buSzPts val="2800"/>
            </a:pPr>
            <a:r>
              <a:rPr lang="en-US" sz="2800" dirty="0"/>
              <a:t>Correlation between environmental data and genomic data</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6"/>
          <p:cNvSpPr txBox="1">
            <a:spLocks noGrp="1"/>
          </p:cNvSpPr>
          <p:nvPr>
            <p:ph type="title"/>
          </p:nvPr>
        </p:nvSpPr>
        <p:spPr>
          <a:xfrm>
            <a:off x="400050" y="289482"/>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Data for class today</a:t>
            </a:r>
            <a:endParaRPr dirty="0"/>
          </a:p>
        </p:txBody>
      </p:sp>
      <p:sp>
        <p:nvSpPr>
          <p:cNvPr id="127" name="Google Shape;127;p6"/>
          <p:cNvSpPr txBox="1">
            <a:spLocks noGrp="1"/>
          </p:cNvSpPr>
          <p:nvPr>
            <p:ph type="body" idx="1"/>
          </p:nvPr>
        </p:nvSpPr>
        <p:spPr>
          <a:xfrm>
            <a:off x="666750" y="2993398"/>
            <a:ext cx="3238500" cy="438517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dirty="0"/>
              <a:t>3966 SNPs from 685 Pacific sea cucumbers</a:t>
            </a:r>
            <a:endParaRPr dirty="0"/>
          </a:p>
        </p:txBody>
      </p:sp>
      <p:pic>
        <p:nvPicPr>
          <p:cNvPr id="129" name="Google Shape;129;p6" descr="Graphical user interface, text, application&#10;&#10;Description automatically generated"/>
          <p:cNvPicPr preferRelativeResize="0"/>
          <p:nvPr/>
        </p:nvPicPr>
        <p:blipFill rotWithShape="1">
          <a:blip r:embed="rId3">
            <a:alphaModFix/>
          </a:blip>
          <a:srcRect l="1422" t="5113" r="2549"/>
          <a:stretch/>
        </p:blipFill>
        <p:spPr>
          <a:xfrm>
            <a:off x="5605272" y="1135736"/>
            <a:ext cx="6586728" cy="2336971"/>
          </a:xfrm>
          <a:prstGeom prst="rect">
            <a:avLst/>
          </a:prstGeom>
          <a:noFill/>
          <a:ln>
            <a:noFill/>
          </a:ln>
        </p:spPr>
      </p:pic>
      <p:pic>
        <p:nvPicPr>
          <p:cNvPr id="6" name="Picture 5" descr="Parastichopus californicus Archives - vic high">
            <a:extLst>
              <a:ext uri="{FF2B5EF4-FFF2-40B4-BE49-F238E27FC236}">
                <a16:creationId xmlns:a16="http://schemas.microsoft.com/office/drawing/2014/main" id="{65D867EB-40D4-1244-8F13-E25EA7B1A0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38824" y="3619054"/>
            <a:ext cx="5857676" cy="313385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243</TotalTime>
  <Words>465</Words>
  <Application>Microsoft Macintosh PowerPoint</Application>
  <PresentationFormat>Widescreen</PresentationFormat>
  <Paragraphs>49</Paragraphs>
  <Slides>8</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Genome-Environment Associations (GEAs)</vt:lpstr>
      <vt:lpstr>PowerPoint Presentation</vt:lpstr>
      <vt:lpstr>What SNPs are associated with the environment?</vt:lpstr>
      <vt:lpstr>PowerPoint Presentation</vt:lpstr>
      <vt:lpstr>Environmental data   ~ Genomic data</vt:lpstr>
      <vt:lpstr>Population structure</vt:lpstr>
      <vt:lpstr>GEA analysis</vt:lpstr>
      <vt:lpstr>Data for class today</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Genome-Environment Associations</dc:title>
  <dc:creator>Serena Caplins</dc:creator>
  <cp:lastModifiedBy>Nielsen, ES, Me [esnielsen@sun.ac.za]</cp:lastModifiedBy>
  <cp:revision>10</cp:revision>
  <dcterms:created xsi:type="dcterms:W3CDTF">2021-10-31T22:10:47Z</dcterms:created>
  <dcterms:modified xsi:type="dcterms:W3CDTF">2022-06-01T03:40:02Z</dcterms:modified>
</cp:coreProperties>
</file>